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4"/>
  </p:notesMasterIdLst>
  <p:sldIdLst>
    <p:sldId id="256" r:id="rId2"/>
    <p:sldId id="265" r:id="rId3"/>
    <p:sldId id="266" r:id="rId4"/>
    <p:sldId id="267" r:id="rId5"/>
    <p:sldId id="257" r:id="rId6"/>
    <p:sldId id="258" r:id="rId7"/>
    <p:sldId id="259" r:id="rId8"/>
    <p:sldId id="260" r:id="rId9"/>
    <p:sldId id="261" r:id="rId10"/>
    <p:sldId id="262" r:id="rId11"/>
    <p:sldId id="263" r:id="rId12"/>
    <p:sldId id="264"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1" d="100"/>
          <a:sy n="71" d="100"/>
        </p:scale>
        <p:origin x="900" y="139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0829396325459317"/>
          <c:y val="7.4548702245552642E-2"/>
          <c:w val="0.68823337707786525"/>
          <c:h val="0.8326195683872849"/>
        </c:manualLayout>
      </c:layout>
      <c:lineChart>
        <c:grouping val="stacked"/>
        <c:varyColors val="0"/>
        <c:ser>
          <c:idx val="0"/>
          <c:order val="0"/>
          <c:tx>
            <c:strRef>
              <c:f>Sheet1!$A$1</c:f>
              <c:strCache>
                <c:ptCount val="1"/>
                <c:pt idx="0">
                  <c:v>Day</c:v>
                </c:pt>
              </c:strCache>
            </c:strRef>
          </c:tx>
          <c:val>
            <c:numRef>
              <c:f>Sheet1!$A$2:$A$6</c:f>
              <c:numCache>
                <c:formatCode>General</c:formatCode>
                <c:ptCount val="5"/>
                <c:pt idx="0">
                  <c:v>1</c:v>
                </c:pt>
                <c:pt idx="1">
                  <c:v>2</c:v>
                </c:pt>
                <c:pt idx="2">
                  <c:v>3</c:v>
                </c:pt>
                <c:pt idx="3">
                  <c:v>4</c:v>
                </c:pt>
                <c:pt idx="4">
                  <c:v>5</c:v>
                </c:pt>
              </c:numCache>
            </c:numRef>
          </c:val>
          <c:smooth val="0"/>
        </c:ser>
        <c:ser>
          <c:idx val="1"/>
          <c:order val="1"/>
          <c:tx>
            <c:strRef>
              <c:f>Sheet1!$B$1</c:f>
              <c:strCache>
                <c:ptCount val="1"/>
                <c:pt idx="0">
                  <c:v>Dry Wt.</c:v>
                </c:pt>
              </c:strCache>
            </c:strRef>
          </c:tx>
          <c:val>
            <c:numRef>
              <c:f>Sheet1!$B$2:$B$6</c:f>
              <c:numCache>
                <c:formatCode>General</c:formatCode>
                <c:ptCount val="5"/>
                <c:pt idx="0">
                  <c:v>82.3</c:v>
                </c:pt>
                <c:pt idx="1">
                  <c:v>70</c:v>
                </c:pt>
                <c:pt idx="2">
                  <c:v>64.599999999999994</c:v>
                </c:pt>
                <c:pt idx="3">
                  <c:v>63.9</c:v>
                </c:pt>
                <c:pt idx="4">
                  <c:v>71.900000000000006</c:v>
                </c:pt>
              </c:numCache>
            </c:numRef>
          </c:val>
          <c:smooth val="0"/>
        </c:ser>
        <c:ser>
          <c:idx val="2"/>
          <c:order val="2"/>
          <c:tx>
            <c:strRef>
              <c:f>Sheet1!$C$1</c:f>
              <c:strCache>
                <c:ptCount val="1"/>
                <c:pt idx="0">
                  <c:v>Wet Wt.</c:v>
                </c:pt>
              </c:strCache>
            </c:strRef>
          </c:tx>
          <c:val>
            <c:numRef>
              <c:f>Sheet1!$C$2:$C$6</c:f>
              <c:numCache>
                <c:formatCode>General</c:formatCode>
                <c:ptCount val="5"/>
                <c:pt idx="0">
                  <c:v>90</c:v>
                </c:pt>
                <c:pt idx="1">
                  <c:v>77</c:v>
                </c:pt>
                <c:pt idx="2">
                  <c:v>73.3</c:v>
                </c:pt>
                <c:pt idx="3">
                  <c:v>73</c:v>
                </c:pt>
                <c:pt idx="4">
                  <c:v>82.3</c:v>
                </c:pt>
              </c:numCache>
            </c:numRef>
          </c:val>
          <c:smooth val="0"/>
        </c:ser>
        <c:dLbls>
          <c:showLegendKey val="0"/>
          <c:showVal val="0"/>
          <c:showCatName val="0"/>
          <c:showSerName val="0"/>
          <c:showPercent val="0"/>
          <c:showBubbleSize val="0"/>
        </c:dLbls>
        <c:marker val="1"/>
        <c:smooth val="0"/>
        <c:axId val="22309504"/>
        <c:axId val="22376832"/>
      </c:lineChart>
      <c:catAx>
        <c:axId val="22309504"/>
        <c:scaling>
          <c:orientation val="minMax"/>
        </c:scaling>
        <c:delete val="0"/>
        <c:axPos val="b"/>
        <c:majorTickMark val="out"/>
        <c:minorTickMark val="none"/>
        <c:tickLblPos val="nextTo"/>
        <c:crossAx val="22376832"/>
        <c:crosses val="autoZero"/>
        <c:auto val="1"/>
        <c:lblAlgn val="ctr"/>
        <c:lblOffset val="100"/>
        <c:noMultiLvlLbl val="0"/>
      </c:catAx>
      <c:valAx>
        <c:axId val="22376832"/>
        <c:scaling>
          <c:orientation val="minMax"/>
        </c:scaling>
        <c:delete val="0"/>
        <c:axPos val="l"/>
        <c:majorGridlines/>
        <c:numFmt formatCode="General" sourceLinked="1"/>
        <c:majorTickMark val="out"/>
        <c:minorTickMark val="none"/>
        <c:tickLblPos val="nextTo"/>
        <c:crossAx val="22309504"/>
        <c:crosses val="autoZero"/>
        <c:crossBetween val="between"/>
      </c:valAx>
    </c:plotArea>
    <c:legend>
      <c:legendPos val="r"/>
      <c:layout/>
      <c:overlay val="0"/>
    </c:legend>
    <c:plotVisOnly val="1"/>
    <c:dispBlanksAs val="gap"/>
    <c:showDLblsOverMax val="0"/>
  </c:chart>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9254E1-9296-4166-A987-95760CAE0DBA}" type="datetimeFigureOut">
              <a:rPr lang="en-US" smtClean="0"/>
              <a:pPr/>
              <a:t>5/11/2012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9B2FFF-06F4-4DCB-AC27-2C60ADE63C2B}" type="slidenum">
              <a:rPr lang="en-US" smtClean="0"/>
              <a:pPr/>
              <a:t>‹#›</a:t>
            </a:fld>
            <a:endParaRPr lang="en-US"/>
          </a:p>
        </p:txBody>
      </p:sp>
    </p:spTree>
    <p:extLst>
      <p:ext uri="{BB962C8B-B14F-4D97-AF65-F5344CB8AC3E}">
        <p14:creationId xmlns:p14="http://schemas.microsoft.com/office/powerpoint/2010/main" val="28163510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12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AA400142-71CF-434E-AE73-70DD60D36C31}" type="datetimeFigureOut">
              <a:rPr lang="en-US" smtClean="0"/>
              <a:pPr/>
              <a:t>5/11/2012</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AA995293-1C35-4805-BB84-383A6B5B3023}"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A400142-71CF-434E-AE73-70DD60D36C31}" type="datetimeFigureOut">
              <a:rPr lang="en-US" smtClean="0"/>
              <a:pPr/>
              <a:t>5/11/2012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A400142-71CF-434E-AE73-70DD60D36C31}" type="datetimeFigureOut">
              <a:rPr lang="en-US" smtClean="0"/>
              <a:pPr/>
              <a:t>5/11/2012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A400142-71CF-434E-AE73-70DD60D36C31}" type="datetimeFigureOut">
              <a:rPr lang="en-US" smtClean="0"/>
              <a:pPr/>
              <a:t>5/11/2012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A400142-71CF-434E-AE73-70DD60D36C31}" type="datetimeFigureOut">
              <a:rPr lang="en-US" smtClean="0"/>
              <a:pPr/>
              <a:t>5/11/2012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AA995293-1C35-4805-BB84-383A6B5B302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A400142-71CF-434E-AE73-70DD60D36C31}" type="datetimeFigureOut">
              <a:rPr lang="en-US" smtClean="0"/>
              <a:pPr/>
              <a:t>5/11/2012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A400142-71CF-434E-AE73-70DD60D36C31}" type="datetimeFigureOut">
              <a:rPr lang="en-US" smtClean="0"/>
              <a:pPr/>
              <a:t>5/11/2012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A400142-71CF-434E-AE73-70DD60D36C31}" type="datetimeFigureOut">
              <a:rPr lang="en-US" smtClean="0"/>
              <a:pPr/>
              <a:t>5/11/2012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400142-71CF-434E-AE73-70DD60D36C31}" type="datetimeFigureOut">
              <a:rPr lang="en-US" smtClean="0"/>
              <a:pPr/>
              <a:t>5/11/2012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A400142-71CF-434E-AE73-70DD60D36C31}" type="datetimeFigureOut">
              <a:rPr lang="en-US" smtClean="0"/>
              <a:pPr/>
              <a:t>5/11/2012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A400142-71CF-434E-AE73-70DD60D36C31}" type="datetimeFigureOut">
              <a:rPr lang="en-US" smtClean="0"/>
              <a:pPr/>
              <a:t>5/11/2012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AA400142-71CF-434E-AE73-70DD60D36C31}" type="datetimeFigureOut">
              <a:rPr lang="en-US" smtClean="0"/>
              <a:pPr/>
              <a:t>5/11/2012</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AA995293-1C35-4805-BB84-383A6B5B3023}"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57200"/>
            <a:ext cx="4953000" cy="2193831"/>
          </a:xfrm>
        </p:spPr>
        <p:txBody>
          <a:bodyPr>
            <a:normAutofit fontScale="90000"/>
          </a:bodyPr>
          <a:lstStyle/>
          <a:p>
            <a:r>
              <a:rPr lang="en-US" dirty="0" smtClean="0"/>
              <a:t>Sunflowers and Acid Rain</a:t>
            </a:r>
            <a:endParaRPr lang="en-US" dirty="0"/>
          </a:p>
        </p:txBody>
      </p:sp>
      <p:sp>
        <p:nvSpPr>
          <p:cNvPr id="3" name="Subtitle 2"/>
          <p:cNvSpPr>
            <a:spLocks noGrp="1"/>
          </p:cNvSpPr>
          <p:nvPr>
            <p:ph type="subTitle" idx="1"/>
          </p:nvPr>
        </p:nvSpPr>
        <p:spPr>
          <a:xfrm>
            <a:off x="381000" y="2971800"/>
            <a:ext cx="6019800" cy="2362200"/>
          </a:xfrm>
        </p:spPr>
        <p:txBody>
          <a:bodyPr>
            <a:normAutofit/>
          </a:bodyPr>
          <a:lstStyle/>
          <a:p>
            <a:r>
              <a:rPr lang="en-US" dirty="0" smtClean="0"/>
              <a:t>Talent 21 Project</a:t>
            </a:r>
          </a:p>
          <a:p>
            <a:r>
              <a:rPr lang="en-US" dirty="0" smtClean="0"/>
              <a:t>By Yanni</a:t>
            </a:r>
          </a:p>
          <a:p>
            <a:r>
              <a:rPr lang="en-US" dirty="0" smtClean="0"/>
              <a:t>Date 5-9-12</a:t>
            </a:r>
          </a:p>
          <a:p>
            <a:r>
              <a:rPr lang="en-US" dirty="0" smtClean="0"/>
              <a:t>Period </a:t>
            </a:r>
            <a:r>
              <a:rPr lang="en-US" dirty="0"/>
              <a:t>4</a:t>
            </a:r>
          </a:p>
        </p:txBody>
      </p:sp>
      <p:pic>
        <p:nvPicPr>
          <p:cNvPr id="5122" name="Picture 2" descr="C:\Users\DELVALLEI\AppData\Local\Microsoft\Windows\Temporary Internet Files\Content.IE5\BR8HCS6C\MP900401133[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66765" y="221209"/>
            <a:ext cx="3533488" cy="282679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Collect &amp; Record Your Data</a:t>
            </a:r>
            <a:endParaRPr lang="en-US" dirty="0"/>
          </a:p>
        </p:txBody>
      </p:sp>
      <p:graphicFrame>
        <p:nvGraphicFramePr>
          <p:cNvPr id="4" name="Chart 3"/>
          <p:cNvGraphicFramePr>
            <a:graphicFrameLocks/>
          </p:cNvGraphicFramePr>
          <p:nvPr>
            <p:extLst>
              <p:ext uri="{D42A27DB-BD31-4B8C-83A1-F6EECF244321}">
                <p14:modId xmlns:p14="http://schemas.microsoft.com/office/powerpoint/2010/main" val="1798205375"/>
              </p:ext>
            </p:extLst>
          </p:nvPr>
        </p:nvGraphicFramePr>
        <p:xfrm>
          <a:off x="3429000" y="3733800"/>
          <a:ext cx="4572000" cy="2743200"/>
        </p:xfrm>
        <a:graphic>
          <a:graphicData uri="http://schemas.openxmlformats.org/drawingml/2006/chart">
            <c:chart xmlns:c="http://schemas.openxmlformats.org/drawingml/2006/chart" xmlns:r="http://schemas.openxmlformats.org/officeDocument/2006/relationships" r:id="rId3"/>
          </a:graphicData>
        </a:graphic>
      </p:graphicFrame>
      <p:pic>
        <p:nvPicPr>
          <p:cNvPr id="1026" name="Picture 2" descr="C:\Users\DELVALLEI\AppData\Local\Microsoft\Windows\Temporary Internet Files\Content.IE5\PNH9O4QL\MP900091159[1].jpg"/>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457200" y="1295400"/>
            <a:ext cx="2456688" cy="36576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DELVALLEI\AppData\Local\Microsoft\Windows\Temporary Internet Files\Content.IE5\DVDO10YP\MP900438764[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486400" y="990600"/>
            <a:ext cx="3550920" cy="214773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Interpret Your Data</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This is where you put your analysis.  The results showed that (</a:t>
            </a:r>
            <a:r>
              <a:rPr lang="en-US" b="1" i="1" u="sng" dirty="0" smtClean="0"/>
              <a:t>Describe general trends from your data)</a:t>
            </a:r>
          </a:p>
          <a:p>
            <a:r>
              <a:rPr lang="en-US" dirty="0" smtClean="0"/>
              <a:t>As part of this experiment there may have been variables or scientific errors that could have affected the growth of the plants and the outcome of this experiment. The variables affecting the results may have been (</a:t>
            </a:r>
            <a:r>
              <a:rPr lang="en-US" b="1" i="1" u="sng" dirty="0" smtClean="0"/>
              <a:t>Describe any variables in your particular experiment.) </a:t>
            </a:r>
            <a:r>
              <a:rPr lang="en-US" dirty="0" smtClean="0"/>
              <a:t>Scientific errors that could have occurred and affected the results include (</a:t>
            </a:r>
            <a:r>
              <a:rPr lang="en-US" b="1" i="1" u="sng" dirty="0" smtClean="0"/>
              <a:t>describe – for example used the wrong type of water )</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Your Conclusion</a:t>
            </a:r>
            <a:endParaRPr lang="en-US" dirty="0"/>
          </a:p>
        </p:txBody>
      </p:sp>
      <p:sp>
        <p:nvSpPr>
          <p:cNvPr id="3" name="Content Placeholder 2"/>
          <p:cNvSpPr>
            <a:spLocks noGrp="1"/>
          </p:cNvSpPr>
          <p:nvPr>
            <p:ph idx="1"/>
          </p:nvPr>
        </p:nvSpPr>
        <p:spPr/>
        <p:txBody>
          <a:bodyPr/>
          <a:lstStyle/>
          <a:p>
            <a:r>
              <a:rPr lang="en-US" dirty="0" smtClean="0"/>
              <a:t>The results of this lab </a:t>
            </a:r>
            <a:r>
              <a:rPr lang="en-US" b="1" i="1" u="sng" dirty="0" smtClean="0"/>
              <a:t>(did/did not</a:t>
            </a:r>
            <a:r>
              <a:rPr lang="en-US" dirty="0" smtClean="0"/>
              <a:t>) support the initial hypothesis (</a:t>
            </a:r>
            <a:r>
              <a:rPr lang="en-US" b="1" i="1" u="sng" dirty="0" smtClean="0"/>
              <a:t>explain why you think this was the outcome.)</a:t>
            </a:r>
            <a:r>
              <a:rPr lang="en-US" dirty="0" smtClean="0"/>
              <a:t> Some things that were learned from this experiment were </a:t>
            </a:r>
            <a:r>
              <a:rPr lang="en-US" b="1" i="1" u="sng" dirty="0" smtClean="0"/>
              <a:t>(identify what you learned without using first person)</a:t>
            </a:r>
            <a:r>
              <a:rPr lang="en-US" dirty="0" smtClean="0"/>
              <a:t> This experiment could be extended in the future by (</a:t>
            </a:r>
            <a:r>
              <a:rPr lang="en-US" b="1" i="1" u="sng" dirty="0" smtClean="0"/>
              <a:t>identify an investigation that would be a natural next step based on your results.)</a:t>
            </a:r>
            <a:endParaRPr lang="en-US" dirty="0" smtClean="0"/>
          </a:p>
          <a:p>
            <a:r>
              <a:rPr lang="en-US" b="1" i="1" u="sng" smtClean="0"/>
              <a:t>Add Graphic</a:t>
            </a:r>
            <a:endParaRPr lang="en-US" b="1" i="1" u="sng"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Introduction</a:t>
            </a:r>
            <a:endParaRPr lang="en-US" dirty="0"/>
          </a:p>
        </p:txBody>
      </p:sp>
      <p:sp>
        <p:nvSpPr>
          <p:cNvPr id="3" name="Content Placeholder 2"/>
          <p:cNvSpPr>
            <a:spLocks noGrp="1"/>
          </p:cNvSpPr>
          <p:nvPr>
            <p:ph idx="1"/>
          </p:nvPr>
        </p:nvSpPr>
        <p:spPr/>
        <p:txBody>
          <a:bodyPr>
            <a:normAutofit/>
          </a:bodyPr>
          <a:lstStyle/>
          <a:p>
            <a:r>
              <a:rPr lang="en-US" dirty="0" smtClean="0"/>
              <a:t>The purpose of this experiment was to find out what wound happen to the seeds if we us tamp water and experimental water on the seeds.</a:t>
            </a:r>
            <a:endParaRPr lang="en-US" b="1" i="1" dirty="0" smtClean="0"/>
          </a:p>
          <a:p>
            <a:r>
              <a:rPr lang="en-US" dirty="0" smtClean="0"/>
              <a:t>The control in this experiment was water.</a:t>
            </a:r>
          </a:p>
          <a:p>
            <a:r>
              <a:rPr lang="en-US" dirty="0" smtClean="0"/>
              <a:t>The variable in this experiment was vinegar. </a:t>
            </a:r>
          </a:p>
          <a:p>
            <a:endParaRPr lang="en-US" dirty="0"/>
          </a:p>
        </p:txBody>
      </p:sp>
      <p:pic>
        <p:nvPicPr>
          <p:cNvPr id="1026" name="Picture 2" descr="C:\Users\DELVALLEI\AppData\Local\Microsoft\Windows\Temporary Internet Files\Content.IE5\I920GNYT\MP910221025[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71600" y="304800"/>
            <a:ext cx="897528" cy="1344706"/>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C:\Users\DELVALLEI\AppData\Local\Microsoft\Windows\Temporary Internet Files\Content.IE5\7UUCXOA7\MP900437236[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10400" y="4191000"/>
            <a:ext cx="1527048" cy="2287304"/>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C:\Users\DELVALLEI\AppData\Local\Microsoft\Windows\Temporary Internet Files\Content.IE5\3MAN5YTZ\MP900437335[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25316" y="4495800"/>
            <a:ext cx="2190096" cy="218801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Materials </a:t>
            </a:r>
            <a:endParaRPr lang="en-US" dirty="0"/>
          </a:p>
        </p:txBody>
      </p:sp>
      <p:sp>
        <p:nvSpPr>
          <p:cNvPr id="3" name="Content Placeholder 2"/>
          <p:cNvSpPr>
            <a:spLocks noGrp="1"/>
          </p:cNvSpPr>
          <p:nvPr>
            <p:ph sz="half" idx="1"/>
          </p:nvPr>
        </p:nvSpPr>
        <p:spPr>
          <a:xfrm>
            <a:off x="1600200" y="1951039"/>
            <a:ext cx="6553200" cy="3886200"/>
          </a:xfrm>
        </p:spPr>
        <p:txBody>
          <a:bodyPr/>
          <a:lstStyle/>
          <a:p>
            <a:pPr marL="0" indent="0">
              <a:buNone/>
            </a:pPr>
            <a:endParaRPr lang="en-US" dirty="0" smtClean="0"/>
          </a:p>
          <a:p>
            <a:r>
              <a:rPr lang="en-US" dirty="0" smtClean="0"/>
              <a:t>Plastic  cup</a:t>
            </a:r>
          </a:p>
          <a:p>
            <a:r>
              <a:rPr lang="en-US" dirty="0" smtClean="0"/>
              <a:t>super growing pellets</a:t>
            </a:r>
          </a:p>
          <a:p>
            <a:r>
              <a:rPr lang="en-US" dirty="0" smtClean="0"/>
              <a:t>Triple beam balance scale</a:t>
            </a:r>
          </a:p>
          <a:p>
            <a:r>
              <a:rPr lang="en-US" dirty="0" smtClean="0"/>
              <a:t>Sunflower seeds</a:t>
            </a:r>
          </a:p>
          <a:p>
            <a:r>
              <a:rPr lang="en-US" b="1" u="sng" dirty="0" smtClean="0"/>
              <a:t>Water or 10% vinegar water</a:t>
            </a:r>
          </a:p>
          <a:p>
            <a:r>
              <a:rPr lang="en-US" dirty="0" smtClean="0"/>
              <a:t>Ruler</a:t>
            </a:r>
          </a:p>
          <a:p>
            <a:r>
              <a:rPr lang="en-US" dirty="0" smtClean="0"/>
              <a:t>Data sheet</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a:t>
            </a:r>
            <a:endParaRPr lang="en-US" dirty="0"/>
          </a:p>
        </p:txBody>
      </p:sp>
      <p:sp>
        <p:nvSpPr>
          <p:cNvPr id="3" name="Content Placeholder 2"/>
          <p:cNvSpPr>
            <a:spLocks noGrp="1"/>
          </p:cNvSpPr>
          <p:nvPr>
            <p:ph sz="half" idx="1"/>
          </p:nvPr>
        </p:nvSpPr>
        <p:spPr>
          <a:xfrm>
            <a:off x="685800" y="1371600"/>
            <a:ext cx="6858000" cy="4953000"/>
          </a:xfrm>
        </p:spPr>
        <p:txBody>
          <a:bodyPr>
            <a:normAutofit fontScale="70000" lnSpcReduction="20000"/>
          </a:bodyPr>
          <a:lstStyle/>
          <a:p>
            <a:pPr>
              <a:buFont typeface="+mj-lt"/>
              <a:buAutoNum type="arabicPeriod"/>
            </a:pPr>
            <a:r>
              <a:rPr lang="en-US" dirty="0" smtClean="0"/>
              <a:t>Add super growing pellets to cup.</a:t>
            </a:r>
          </a:p>
          <a:p>
            <a:pPr>
              <a:buFont typeface="+mj-lt"/>
              <a:buAutoNum type="arabicPeriod"/>
            </a:pPr>
            <a:r>
              <a:rPr lang="en-US" dirty="0" smtClean="0"/>
              <a:t>Add 3 tablespoons of water to expand.</a:t>
            </a:r>
          </a:p>
          <a:p>
            <a:pPr>
              <a:buFont typeface="+mj-lt"/>
              <a:buAutoNum type="arabicPeriod"/>
            </a:pPr>
            <a:r>
              <a:rPr lang="en-US" dirty="0" smtClean="0"/>
              <a:t>Plant 3 seeds per cup.</a:t>
            </a:r>
          </a:p>
          <a:p>
            <a:pPr>
              <a:buFont typeface="+mj-lt"/>
              <a:buAutoNum type="arabicPeriod"/>
            </a:pPr>
            <a:r>
              <a:rPr lang="en-US" dirty="0" smtClean="0"/>
              <a:t>Weigh cup on triple beam balance. Record weight.</a:t>
            </a:r>
          </a:p>
          <a:p>
            <a:pPr>
              <a:buFont typeface="+mj-lt"/>
              <a:buAutoNum type="arabicPeriod"/>
            </a:pPr>
            <a:r>
              <a:rPr lang="en-US" dirty="0" smtClean="0"/>
              <a:t>Add tap water or vinegar water to cup. Weigh again and record data.</a:t>
            </a:r>
          </a:p>
          <a:p>
            <a:pPr>
              <a:buFont typeface="+mj-lt"/>
              <a:buAutoNum type="arabicPeriod"/>
            </a:pPr>
            <a:r>
              <a:rPr lang="en-US" dirty="0" smtClean="0"/>
              <a:t>Cup will be placed under grow light.</a:t>
            </a:r>
          </a:p>
          <a:p>
            <a:pPr>
              <a:buFont typeface="+mj-lt"/>
              <a:buAutoNum type="arabicPeriod"/>
            </a:pPr>
            <a:r>
              <a:rPr lang="en-US" dirty="0" smtClean="0"/>
              <a:t>Observe the container daily and note any indications of growth(by observations and measurement) and compare to other containers in the experiment. While observing indicate any special care given to the plant. (Did you need to add more or less water? Did you need to rotate the plant?) </a:t>
            </a:r>
          </a:p>
          <a:p>
            <a:pPr>
              <a:buFont typeface="+mj-lt"/>
              <a:buAutoNum type="arabicPeriod"/>
            </a:pPr>
            <a:r>
              <a:rPr lang="en-US" dirty="0" smtClean="0"/>
              <a:t>Record observations, measurements, and comments in the plant growth diary. Once the plant begins to grow, you will need to draw a detailed picture of the plant including the appearance of leaves and stems.</a:t>
            </a:r>
          </a:p>
          <a:p>
            <a:pPr>
              <a:buFont typeface="+mj-lt"/>
              <a:buAutoNum type="arabicPeriod"/>
            </a:pPr>
            <a:r>
              <a:rPr lang="en-US" dirty="0" smtClean="0"/>
              <a:t>Each day , repeat steps 3 through 8.</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Scientific Method					</a:t>
            </a:r>
            <a:endParaRPr lang="en-US" dirty="0"/>
          </a:p>
        </p:txBody>
      </p:sp>
      <p:sp>
        <p:nvSpPr>
          <p:cNvPr id="3" name="Content Placeholder 2"/>
          <p:cNvSpPr>
            <a:spLocks noGrp="1"/>
          </p:cNvSpPr>
          <p:nvPr>
            <p:ph idx="1"/>
          </p:nvPr>
        </p:nvSpPr>
        <p:spPr/>
        <p:txBody>
          <a:bodyPr/>
          <a:lstStyle/>
          <a:p>
            <a:r>
              <a:rPr lang="en-US" dirty="0" smtClean="0"/>
              <a:t>Ask a Question</a:t>
            </a:r>
          </a:p>
          <a:p>
            <a:r>
              <a:rPr lang="en-US" dirty="0" smtClean="0"/>
              <a:t>State Your Hypothesis</a:t>
            </a:r>
          </a:p>
          <a:p>
            <a:r>
              <a:rPr lang="en-US" dirty="0" smtClean="0"/>
              <a:t>Identify Control &amp; Variable</a:t>
            </a:r>
          </a:p>
          <a:p>
            <a:r>
              <a:rPr lang="en-US" dirty="0" smtClean="0"/>
              <a:t>Test Your Hypothesis</a:t>
            </a:r>
          </a:p>
          <a:p>
            <a:r>
              <a:rPr lang="en-US" dirty="0" smtClean="0"/>
              <a:t>Collect &amp; Record Your Data</a:t>
            </a:r>
          </a:p>
          <a:p>
            <a:r>
              <a:rPr lang="en-US" dirty="0" smtClean="0"/>
              <a:t>Interpret Your Data</a:t>
            </a:r>
          </a:p>
          <a:p>
            <a:r>
              <a:rPr lang="en-US" dirty="0" smtClean="0"/>
              <a:t>State Your Conclusion</a:t>
            </a:r>
          </a:p>
          <a:p>
            <a:pPr>
              <a:buNone/>
            </a:pPr>
            <a:endParaRPr lang="en-US" dirty="0"/>
          </a:p>
        </p:txBody>
      </p:sp>
      <p:pic>
        <p:nvPicPr>
          <p:cNvPr id="2052" name="Picture 4" descr="C:\Users\DELVALLEI\AppData\Local\Microsoft\Windows\Temporary Internet Files\Content.IE5\0A2VJ9BE\MP900216057[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4343400"/>
            <a:ext cx="3657600" cy="242011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Ask a Question</a:t>
            </a:r>
            <a:endParaRPr lang="en-US" dirty="0"/>
          </a:p>
        </p:txBody>
      </p:sp>
      <p:sp>
        <p:nvSpPr>
          <p:cNvPr id="3" name="Content Placeholder 2"/>
          <p:cNvSpPr>
            <a:spLocks noGrp="1"/>
          </p:cNvSpPr>
          <p:nvPr>
            <p:ph idx="1"/>
          </p:nvPr>
        </p:nvSpPr>
        <p:spPr/>
        <p:txBody>
          <a:bodyPr/>
          <a:lstStyle/>
          <a:p>
            <a:r>
              <a:rPr lang="en-US" dirty="0" smtClean="0"/>
              <a:t>The purpose of this experiment was to find out</a:t>
            </a:r>
          </a:p>
          <a:p>
            <a:r>
              <a:rPr lang="en-US" dirty="0" smtClean="0"/>
              <a:t>My question: What would happen if we added vinegar water to a plant seed.</a:t>
            </a:r>
            <a:endParaRPr lang="en-US" dirty="0"/>
          </a:p>
        </p:txBody>
      </p:sp>
      <p:pic>
        <p:nvPicPr>
          <p:cNvPr id="1026" name="Picture 2" descr="C:\Users\DELVALLEI\AppData\Local\Microsoft\Windows\Temporary Internet Files\Content.IE5\GBHYT0QP\MP900406897[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52600" y="4171364"/>
            <a:ext cx="1600200" cy="239912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Your Hypothesis</a:t>
            </a:r>
            <a:endParaRPr lang="en-US" dirty="0"/>
          </a:p>
        </p:txBody>
      </p:sp>
      <p:sp>
        <p:nvSpPr>
          <p:cNvPr id="3" name="Content Placeholder 2"/>
          <p:cNvSpPr>
            <a:spLocks noGrp="1"/>
          </p:cNvSpPr>
          <p:nvPr>
            <p:ph idx="1"/>
          </p:nvPr>
        </p:nvSpPr>
        <p:spPr/>
        <p:txBody>
          <a:bodyPr/>
          <a:lstStyle/>
          <a:p>
            <a:r>
              <a:rPr lang="en-US" dirty="0" smtClean="0"/>
              <a:t>If I plant a sunflower seed gets exposed by vinegar it will die because plants can’t have vinegar water because it can only have water.</a:t>
            </a:r>
            <a:endParaRPr lang="en-US" dirty="0"/>
          </a:p>
        </p:txBody>
      </p:sp>
      <p:pic>
        <p:nvPicPr>
          <p:cNvPr id="4099" name="Picture 3" descr="C:\Users\DELVALLEI\AppData\Local\Microsoft\Windows\Temporary Internet Files\Content.IE5\BR8HCS6C\MP900314279[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3191435"/>
            <a:ext cx="1914144" cy="3657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Identify Control &amp; Variable</a:t>
            </a:r>
            <a:endParaRPr lang="en-US" dirty="0"/>
          </a:p>
        </p:txBody>
      </p:sp>
      <p:sp>
        <p:nvSpPr>
          <p:cNvPr id="3" name="Content Placeholder 2"/>
          <p:cNvSpPr>
            <a:spLocks noGrp="1"/>
          </p:cNvSpPr>
          <p:nvPr>
            <p:ph idx="1"/>
          </p:nvPr>
        </p:nvSpPr>
        <p:spPr/>
        <p:txBody>
          <a:bodyPr/>
          <a:lstStyle/>
          <a:p>
            <a:pPr marL="137160" indent="0">
              <a:buNone/>
            </a:pPr>
            <a:r>
              <a:rPr lang="en-US" dirty="0" smtClean="0"/>
              <a:t>Control was water for the experiment.</a:t>
            </a:r>
          </a:p>
          <a:p>
            <a:pPr marL="137160" indent="0">
              <a:buNone/>
            </a:pPr>
            <a:r>
              <a:rPr lang="en-US" dirty="0" smtClean="0"/>
              <a:t>And vinegar water was the Variable.</a:t>
            </a:r>
          </a:p>
          <a:p>
            <a:pPr marL="137160" indent="0">
              <a:buNone/>
            </a:pPr>
            <a:endParaRPr lang="en-US" dirty="0"/>
          </a:p>
        </p:txBody>
      </p:sp>
      <p:pic>
        <p:nvPicPr>
          <p:cNvPr id="3075" name="Picture 3" descr="C:\Users\DELVALLEI\AppData\Local\Microsoft\Windows\Temporary Internet Files\Content.IE5\BR8HCS6C\MP900437306[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19800" y="2587752"/>
            <a:ext cx="2230265" cy="2971800"/>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descr="C:\Users\DELVALLEI\AppData\Local\Microsoft\Windows\Temporary Internet Files\Content.IE5\DVDO10YP\MP900437262[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81200" y="3429000"/>
            <a:ext cx="2362200" cy="15725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Your Hypothesis</a:t>
            </a:r>
            <a:endParaRPr lang="en-US" dirty="0"/>
          </a:p>
        </p:txBody>
      </p:sp>
      <p:sp>
        <p:nvSpPr>
          <p:cNvPr id="3" name="Content Placeholder 2"/>
          <p:cNvSpPr>
            <a:spLocks noGrp="1"/>
          </p:cNvSpPr>
          <p:nvPr>
            <p:ph idx="1"/>
          </p:nvPr>
        </p:nvSpPr>
        <p:spPr/>
        <p:txBody>
          <a:bodyPr/>
          <a:lstStyle/>
          <a:p>
            <a:r>
              <a:rPr lang="en-US" dirty="0" smtClean="0"/>
              <a:t>Vinegar water was added and it didn’t work. The plant didn’t grow. It stead the same ever since we planted it.</a:t>
            </a:r>
            <a:endParaRPr lang="en-US" dirty="0"/>
          </a:p>
        </p:txBody>
      </p:sp>
      <p:pic>
        <p:nvPicPr>
          <p:cNvPr id="2050" name="Picture 2" descr="C:\Users\DELVALLEI\AppData\Local\Microsoft\Windows\Temporary Internet Files\Content.IE5\PNH9O4QL\MP90043859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3633071"/>
            <a:ext cx="3505200" cy="234681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DELVALLEI\AppData\Local\Microsoft\Windows\Temporary Internet Files\Content.IE5\PNH9O4QL\MP900406523[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34000" y="2673711"/>
            <a:ext cx="3200400" cy="213276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Apex</Template>
  <TotalTime>2742</TotalTime>
  <Words>543</Words>
  <Application>Microsoft Office PowerPoint</Application>
  <PresentationFormat>On-screen Show (4:3)</PresentationFormat>
  <Paragraphs>65</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Apex</vt:lpstr>
      <vt:lpstr>Sunflowers and Acid Rain</vt:lpstr>
      <vt:lpstr>Introduction</vt:lpstr>
      <vt:lpstr>Materials </vt:lpstr>
      <vt:lpstr>Methods</vt:lpstr>
      <vt:lpstr>Scientific Method     </vt:lpstr>
      <vt:lpstr>Ask a Question</vt:lpstr>
      <vt:lpstr>State Your Hypothesis</vt:lpstr>
      <vt:lpstr>Identify Control &amp; Variable</vt:lpstr>
      <vt:lpstr>Test Your Hypothesis</vt:lpstr>
      <vt:lpstr>Collect &amp; Record Your Data</vt:lpstr>
      <vt:lpstr>Interpret Your Data</vt:lpstr>
      <vt:lpstr>State Your 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Acid Rain</dc:title>
  <dc:creator>Jim Alton</dc:creator>
  <cp:lastModifiedBy>DELVALLEI</cp:lastModifiedBy>
  <cp:revision>274</cp:revision>
  <dcterms:created xsi:type="dcterms:W3CDTF">2012-04-19T20:11:49Z</dcterms:created>
  <dcterms:modified xsi:type="dcterms:W3CDTF">2012-05-11T13:27:10Z</dcterms:modified>
</cp:coreProperties>
</file>